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7" r:id="rId2"/>
    <p:sldId id="270" r:id="rId3"/>
    <p:sldId id="285" r:id="rId4"/>
    <p:sldId id="307" r:id="rId5"/>
    <p:sldId id="303" r:id="rId6"/>
    <p:sldId id="309" r:id="rId7"/>
    <p:sldId id="311" r:id="rId8"/>
    <p:sldId id="288" r:id="rId9"/>
    <p:sldId id="290" r:id="rId10"/>
    <p:sldId id="276" r:id="rId11"/>
    <p:sldId id="271" r:id="rId12"/>
    <p:sldId id="308" r:id="rId13"/>
    <p:sldId id="289" r:id="rId14"/>
    <p:sldId id="301" r:id="rId15"/>
    <p:sldId id="269" r:id="rId16"/>
    <p:sldId id="275" r:id="rId17"/>
    <p:sldId id="291" r:id="rId18"/>
    <p:sldId id="292" r:id="rId19"/>
    <p:sldId id="302" r:id="rId20"/>
    <p:sldId id="277" r:id="rId21"/>
    <p:sldId id="273" r:id="rId22"/>
    <p:sldId id="274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 autoAdjust="0"/>
    <p:restoredTop sz="94576" autoAdjust="0"/>
  </p:normalViewPr>
  <p:slideViewPr>
    <p:cSldViewPr>
      <p:cViewPr varScale="1">
        <p:scale>
          <a:sx n="98" d="100"/>
          <a:sy n="98" d="100"/>
        </p:scale>
        <p:origin x="-196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53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95D6B-86E7-8449-9331-5833BF4FE50C}" type="datetimeFigureOut">
              <a:rPr lang="en-US" smtClean="0"/>
              <a:t>8/14/15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63B29-3081-CC40-A4E6-900485C27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58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9234-EB07-4C98-B763-FB483CB56BEE}" type="datetimeFigureOut">
              <a:rPr lang="en-US" smtClean="0"/>
              <a:pPr/>
              <a:t>8/14/15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33C1-1CB9-4D5A-9B2D-BC0EDBF6D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9234-EB07-4C98-B763-FB483CB56BEE}" type="datetimeFigureOut">
              <a:rPr lang="en-US" smtClean="0"/>
              <a:pPr/>
              <a:t>8/14/15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33C1-1CB9-4D5A-9B2D-BC0EDBF6D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9234-EB07-4C98-B763-FB483CB56BEE}" type="datetimeFigureOut">
              <a:rPr lang="en-US" smtClean="0"/>
              <a:pPr/>
              <a:t>8/14/15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33C1-1CB9-4D5A-9B2D-BC0EDBF6D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9234-EB07-4C98-B763-FB483CB56BEE}" type="datetimeFigureOut">
              <a:rPr lang="en-US" smtClean="0"/>
              <a:pPr/>
              <a:t>8/14/15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33C1-1CB9-4D5A-9B2D-BC0EDBF6D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9234-EB07-4C98-B763-FB483CB56BEE}" type="datetimeFigureOut">
              <a:rPr lang="en-US" smtClean="0"/>
              <a:pPr/>
              <a:t>8/14/15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33C1-1CB9-4D5A-9B2D-BC0EDBF6D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9234-EB07-4C98-B763-FB483CB56BEE}" type="datetimeFigureOut">
              <a:rPr lang="en-US" smtClean="0"/>
              <a:pPr/>
              <a:t>8/14/15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33C1-1CB9-4D5A-9B2D-BC0EDBF6D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9234-EB07-4C98-B763-FB483CB56BEE}" type="datetimeFigureOut">
              <a:rPr lang="en-US" smtClean="0"/>
              <a:pPr/>
              <a:t>8/14/15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33C1-1CB9-4D5A-9B2D-BC0EDBF6D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9234-EB07-4C98-B763-FB483CB56BEE}" type="datetimeFigureOut">
              <a:rPr lang="en-US" smtClean="0"/>
              <a:pPr/>
              <a:t>8/14/15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33C1-1CB9-4D5A-9B2D-BC0EDBF6D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9234-EB07-4C98-B763-FB483CB56BEE}" type="datetimeFigureOut">
              <a:rPr lang="en-US" smtClean="0"/>
              <a:pPr/>
              <a:t>8/14/15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33C1-1CB9-4D5A-9B2D-BC0EDBF6D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9234-EB07-4C98-B763-FB483CB56BEE}" type="datetimeFigureOut">
              <a:rPr lang="en-US" smtClean="0"/>
              <a:pPr/>
              <a:t>8/14/15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33C1-1CB9-4D5A-9B2D-BC0EDBF6D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F9234-EB07-4C98-B763-FB483CB56BEE}" type="datetimeFigureOut">
              <a:rPr lang="en-US" smtClean="0"/>
              <a:pPr/>
              <a:t>8/14/15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F33C1-1CB9-4D5A-9B2D-BC0EDBF6D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F9234-EB07-4C98-B763-FB483CB56BEE}" type="datetimeFigureOut">
              <a:rPr lang="en-US" smtClean="0"/>
              <a:pPr/>
              <a:t>8/14/15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F33C1-1CB9-4D5A-9B2D-BC0EDBF6D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4" Type="http://schemas.openxmlformats.org/officeDocument/2006/relationships/video" Target="../media/media3.MOV"/><Relationship Id="rId5" Type="http://schemas.microsoft.com/office/2007/relationships/media" Target="../media/media4.mp4"/><Relationship Id="rId6" Type="http://schemas.openxmlformats.org/officeDocument/2006/relationships/video" Target="../media/media4.mp4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4" Type="http://schemas.openxmlformats.org/officeDocument/2006/relationships/video" Target="../media/media6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 Case Studies with </a:t>
            </a:r>
            <a:r>
              <a:rPr lang="en-US" dirty="0" smtClean="0"/>
              <a:t>KAATSU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Jim Stray-Gundersen, MD</a:t>
            </a:r>
          </a:p>
          <a:p>
            <a:r>
              <a:rPr lang="en-US" dirty="0" smtClean="0"/>
              <a:t>Chief Medical Officer</a:t>
            </a:r>
          </a:p>
          <a:p>
            <a:r>
              <a:rPr lang="en-US" dirty="0" smtClean="0"/>
              <a:t>KAATSU Global</a:t>
            </a:r>
            <a:endParaRPr lang="en-US" dirty="0"/>
          </a:p>
        </p:txBody>
      </p:sp>
      <p:pic>
        <p:nvPicPr>
          <p:cNvPr id="50178" name="Picture 2" descr="KAATSU-Glob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533400"/>
            <a:ext cx="1905000" cy="132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Todd Lodwick</a:t>
            </a:r>
            <a:br>
              <a:rPr lang="en-US" dirty="0" smtClean="0"/>
            </a:br>
            <a:r>
              <a:rPr lang="en-US" sz="3600" dirty="0" smtClean="0"/>
              <a:t>37 y/o, 6 time Nordic Combined Olympian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Jan 28</a:t>
            </a:r>
            <a:r>
              <a:rPr lang="en-US" baseline="30000" dirty="0" smtClean="0"/>
              <a:t>th</a:t>
            </a:r>
            <a:r>
              <a:rPr lang="en-US" dirty="0" smtClean="0"/>
              <a:t>, first run down landing hill; first cross country skiing.</a:t>
            </a:r>
          </a:p>
          <a:p>
            <a:r>
              <a:rPr lang="en-US" dirty="0" smtClean="0"/>
              <a:t>Feb 7</a:t>
            </a:r>
            <a:r>
              <a:rPr lang="en-US" baseline="30000" dirty="0" smtClean="0"/>
              <a:t>th</a:t>
            </a:r>
            <a:r>
              <a:rPr lang="en-US" dirty="0" smtClean="0"/>
              <a:t>, carried US flag in Opening Ceremonies</a:t>
            </a:r>
          </a:p>
          <a:p>
            <a:r>
              <a:rPr lang="en-US" dirty="0" smtClean="0"/>
              <a:t>Feb 10</a:t>
            </a:r>
            <a:r>
              <a:rPr lang="en-US" baseline="30000" dirty="0" smtClean="0"/>
              <a:t>th</a:t>
            </a:r>
            <a:r>
              <a:rPr lang="en-US" dirty="0" smtClean="0"/>
              <a:t>, first ski jumping practice, normal hill</a:t>
            </a:r>
          </a:p>
          <a:p>
            <a:r>
              <a:rPr lang="en-US" dirty="0" smtClean="0"/>
              <a:t>Feb 13</a:t>
            </a:r>
            <a:r>
              <a:rPr lang="en-US" baseline="30000" dirty="0" smtClean="0"/>
              <a:t>th</a:t>
            </a:r>
            <a:r>
              <a:rPr lang="en-US" dirty="0" smtClean="0"/>
              <a:t>, first XC interval session</a:t>
            </a:r>
          </a:p>
          <a:p>
            <a:r>
              <a:rPr lang="en-US" dirty="0" smtClean="0"/>
              <a:t>Feb 20</a:t>
            </a:r>
            <a:r>
              <a:rPr lang="en-US" baseline="30000" dirty="0" smtClean="0"/>
              <a:t>th</a:t>
            </a:r>
            <a:r>
              <a:rPr lang="en-US" dirty="0" smtClean="0"/>
              <a:t>, Olympic NC Team competition (40 days post injury).</a:t>
            </a:r>
          </a:p>
          <a:p>
            <a:pPr lvl="1"/>
            <a:r>
              <a:rPr lang="en-US" dirty="0" smtClean="0"/>
              <a:t>Normal, expected jumping performance</a:t>
            </a:r>
          </a:p>
          <a:p>
            <a:pPr lvl="1"/>
            <a:r>
              <a:rPr lang="en-US" dirty="0" smtClean="0"/>
              <a:t>95% typical performance in 5 km XC skiing (12:28)</a:t>
            </a:r>
          </a:p>
          <a:p>
            <a:pPr lvl="1"/>
            <a:r>
              <a:rPr lang="en-US" dirty="0" smtClean="0"/>
              <a:t>Team finished respectable 6</a:t>
            </a:r>
            <a:r>
              <a:rPr lang="en-US" baseline="30000" dirty="0" smtClean="0"/>
              <a:t>th</a:t>
            </a:r>
            <a:r>
              <a:rPr lang="en-US" dirty="0" smtClean="0"/>
              <a:t> place.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Bode Miller</a:t>
            </a:r>
            <a:br>
              <a:rPr lang="en-US" dirty="0" smtClean="0"/>
            </a:br>
            <a:r>
              <a:rPr lang="en-US" dirty="0" smtClean="0"/>
              <a:t>36 y/o </a:t>
            </a:r>
            <a:r>
              <a:rPr lang="en-US" sz="4000" dirty="0" smtClean="0"/>
              <a:t>Olympic and World Champion Alpine Racer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5344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Bronze medal Super G, Sochi Olympic Games Feb 2014</a:t>
            </a:r>
          </a:p>
          <a:p>
            <a:r>
              <a:rPr lang="en-US" dirty="0" smtClean="0"/>
              <a:t>Chronic back and knee pain preventing normal training in the summer and fall of 2014.</a:t>
            </a:r>
          </a:p>
          <a:p>
            <a:r>
              <a:rPr lang="en-US" dirty="0" smtClean="0"/>
              <a:t>Oct. -&gt; Introduction to KAATSU Training</a:t>
            </a:r>
          </a:p>
          <a:p>
            <a:r>
              <a:rPr lang="en-US" dirty="0" smtClean="0"/>
              <a:t>Dec. -&gt; Micro </a:t>
            </a:r>
            <a:r>
              <a:rPr lang="en-US" dirty="0" err="1" smtClean="0"/>
              <a:t>disectomy</a:t>
            </a:r>
            <a:r>
              <a:rPr lang="en-US" dirty="0" smtClean="0"/>
              <a:t> L4-L5</a:t>
            </a:r>
          </a:p>
          <a:p>
            <a:r>
              <a:rPr lang="en-US" dirty="0" smtClean="0"/>
              <a:t>Post Op:  KAATSU Training twice per day.</a:t>
            </a:r>
          </a:p>
          <a:p>
            <a:r>
              <a:rPr lang="en-US" dirty="0" smtClean="0"/>
              <a:t>In late Dec/Jan, some easy alpine skiing plus a few training runs on race courses.</a:t>
            </a:r>
          </a:p>
          <a:p>
            <a:r>
              <a:rPr lang="en-US" dirty="0" smtClean="0"/>
              <a:t>Feb 9</a:t>
            </a:r>
            <a:r>
              <a:rPr lang="en-US" baseline="30000" dirty="0" smtClean="0"/>
              <a:t>th</a:t>
            </a:r>
            <a:r>
              <a:rPr lang="en-US" dirty="0" smtClean="0"/>
              <a:t>  Super G Competition, Vail World Championships.</a:t>
            </a:r>
          </a:p>
          <a:p>
            <a:r>
              <a:rPr lang="en-US" dirty="0" smtClean="0"/>
              <a:t>Result: crash and DNF.  However, skiing really well and leading the race at the time, likely medal performance, possibly gold.  Two severe lacerations to back of knee and </a:t>
            </a:r>
            <a:r>
              <a:rPr lang="en-US" dirty="0" err="1" smtClean="0"/>
              <a:t>gastrocnemius</a:t>
            </a:r>
            <a:r>
              <a:rPr lang="en-US" dirty="0" smtClean="0"/>
              <a:t> preventing further competition.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file:///.file/id=6571367.3079744</a:t>
            </a:r>
          </a:p>
        </p:txBody>
      </p:sp>
      <p:pic>
        <p:nvPicPr>
          <p:cNvPr id="4" name="Bode Miller Crash in Beaver Creek Bad Injury Fall and Cut Leg mens Super-G Alpine 05 02 20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800" y="1676400"/>
            <a:ext cx="8128000" cy="4572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Bode Miller</a:t>
            </a:r>
            <a:br>
              <a:rPr lang="en-US" dirty="0" smtClean="0"/>
            </a:br>
            <a:r>
              <a:rPr lang="en-US" sz="4000" dirty="0" smtClean="0"/>
              <a:t>Olympic and World Champion Alpine Racer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743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Bode, Super G, Vail 2015</a:t>
            </a:r>
            <a:br>
              <a:rPr lang="en-US" dirty="0" smtClean="0"/>
            </a:br>
            <a:r>
              <a:rPr lang="en-US" dirty="0" smtClean="0"/>
              <a:t>2 months post op </a:t>
            </a:r>
            <a:r>
              <a:rPr lang="en-US" dirty="0" err="1" smtClean="0"/>
              <a:t>microdisectomy</a:t>
            </a:r>
            <a:endParaRPr lang="en-US" dirty="0"/>
          </a:p>
        </p:txBody>
      </p:sp>
      <p:pic>
        <p:nvPicPr>
          <p:cNvPr id="4" name="Content Placeholder 3" descr="bode super G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290" y="1600200"/>
            <a:ext cx="6625419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Bode, Super G, Vail 2015</a:t>
            </a:r>
            <a:br>
              <a:rPr lang="en-US" dirty="0" smtClean="0"/>
            </a:br>
            <a:r>
              <a:rPr lang="en-US" dirty="0" smtClean="0"/>
              <a:t>lacerated semi-</a:t>
            </a:r>
            <a:r>
              <a:rPr lang="en-US" dirty="0" err="1" smtClean="0"/>
              <a:t>tendinosis</a:t>
            </a:r>
            <a:endParaRPr lang="en-US" dirty="0"/>
          </a:p>
        </p:txBody>
      </p:sp>
      <p:pic>
        <p:nvPicPr>
          <p:cNvPr id="4" name="Content Placeholder 3" descr="ALPINE-SKIING---FIS-Ski-WC-Vail-Beaver-Creek-2015 bode cras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0364" y="1600200"/>
            <a:ext cx="7543272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Josh Saunders</a:t>
            </a:r>
            <a:br>
              <a:rPr lang="en-US" dirty="0" smtClean="0"/>
            </a:br>
            <a:r>
              <a:rPr lang="en-US" sz="4000" dirty="0" smtClean="0"/>
              <a:t>32 y/o Keeper for </a:t>
            </a:r>
            <a:br>
              <a:rPr lang="en-US" sz="4000" dirty="0" smtClean="0"/>
            </a:br>
            <a:r>
              <a:rPr lang="en-US" sz="4000" dirty="0" smtClean="0"/>
              <a:t>LA Galaxy, Real Salt Lake and NYCFC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2296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July 13 2013:  Tore L ACL during a match</a:t>
            </a:r>
          </a:p>
          <a:p>
            <a:r>
              <a:rPr lang="en-US" dirty="0" smtClean="0"/>
              <a:t>July 23, 2013: L ACL reconstruction using L hamstring graft.</a:t>
            </a:r>
          </a:p>
          <a:p>
            <a:r>
              <a:rPr lang="en-US" dirty="0" smtClean="0"/>
              <a:t>Aug 3, 4, 7th ‘13 Graft/joint/bone infection requiring multiple re-operation, graft removal, debridement and long term antibiotic treatment.  </a:t>
            </a:r>
          </a:p>
          <a:p>
            <a:r>
              <a:rPr lang="en-US" dirty="0" smtClean="0"/>
              <a:t>Due to disuse, infection and multiple surgical procedures, quadriceps and associated musculature were markedly atrophied.</a:t>
            </a:r>
          </a:p>
          <a:p>
            <a:r>
              <a:rPr lang="en-US" dirty="0" smtClean="0"/>
              <a:t>Sept 13, ‘13  Started Alter-G and KAATSU training daily.</a:t>
            </a:r>
          </a:p>
          <a:p>
            <a:r>
              <a:rPr lang="en-US" dirty="0" smtClean="0"/>
              <a:t>Oct 15, ’13  Re-operated, bone graft used for sealing previous canals.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Josh Saunders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3600" dirty="0" smtClean="0"/>
              <a:t>Keeper for LA Galaxy, Real Salt Lake and NYCFC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Jan 6</a:t>
            </a:r>
            <a:r>
              <a:rPr lang="en-US" baseline="30000" dirty="0" smtClean="0"/>
              <a:t>th</a:t>
            </a:r>
            <a:r>
              <a:rPr lang="en-US" dirty="0" smtClean="0"/>
              <a:t>, ‘14  L ACL reconstruction with R hamstring graft.</a:t>
            </a:r>
          </a:p>
          <a:p>
            <a:r>
              <a:rPr lang="en-US" dirty="0" smtClean="0"/>
              <a:t>Alter-G and KAATSU protocols re-started within first post-op week.</a:t>
            </a:r>
          </a:p>
          <a:p>
            <a:r>
              <a:rPr lang="en-US" dirty="0" smtClean="0"/>
              <a:t>12 weeks post-op;  gait, girth and strength of quadriceps normal and symmetric to contra-lateral side.  Instituted drills on the pitch.</a:t>
            </a:r>
          </a:p>
          <a:p>
            <a:r>
              <a:rPr lang="en-US" dirty="0" smtClean="0"/>
              <a:t>18-24 weeks.  Return to normal training/practice.</a:t>
            </a:r>
          </a:p>
          <a:p>
            <a:r>
              <a:rPr lang="en-US" dirty="0" smtClean="0"/>
              <a:t>First game, 23 weeks post op.</a:t>
            </a:r>
          </a:p>
          <a:p>
            <a:r>
              <a:rPr lang="en-US" dirty="0" smtClean="0"/>
              <a:t>March ’15 MLS player of the month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Josh 8 weeks post L ACL repair</a:t>
            </a:r>
            <a:br>
              <a:rPr lang="en-US" dirty="0" smtClean="0"/>
            </a:br>
            <a:r>
              <a:rPr lang="en-US" dirty="0" smtClean="0"/>
              <a:t>Equal quad girths</a:t>
            </a:r>
            <a:endParaRPr lang="en-US" dirty="0"/>
          </a:p>
        </p:txBody>
      </p:sp>
      <p:pic>
        <p:nvPicPr>
          <p:cNvPr id="4" name="Content Placeholder 3" descr="Josh Mar 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328" r="11838" b="17503"/>
          <a:stretch>
            <a:fillRect/>
          </a:stretch>
        </p:blipFill>
        <p:spPr>
          <a:xfrm>
            <a:off x="2971800" y="1600200"/>
            <a:ext cx="3200400" cy="490061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Josh Saunders keeping goal</a:t>
            </a:r>
            <a:endParaRPr lang="en-US" dirty="0"/>
          </a:p>
        </p:txBody>
      </p:sp>
      <p:pic>
        <p:nvPicPr>
          <p:cNvPr id="4" name="Content Placeholder 3" descr="Josh NYCF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2024" y="1600200"/>
            <a:ext cx="5839952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274638"/>
            <a:ext cx="3505200" cy="2925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Josh Saunders, 100% rehabilitated</a:t>
            </a:r>
            <a:br>
              <a:rPr lang="en-US" dirty="0" smtClean="0"/>
            </a:br>
            <a:r>
              <a:rPr lang="en-US" dirty="0" smtClean="0"/>
              <a:t>1 year post </a:t>
            </a:r>
            <a:br>
              <a:rPr lang="en-US" dirty="0" smtClean="0"/>
            </a:br>
            <a:r>
              <a:rPr lang="en-US" dirty="0" smtClean="0"/>
              <a:t>L ACL repair</a:t>
            </a:r>
            <a:endParaRPr lang="en-US" dirty="0"/>
          </a:p>
        </p:txBody>
      </p:sp>
      <p:pic>
        <p:nvPicPr>
          <p:cNvPr id="4" name="Content Placeholder 3" descr="Josh NYCFC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65195" y="3591719"/>
            <a:ext cx="5778805" cy="3266281"/>
          </a:xfrm>
        </p:spPr>
      </p:pic>
      <p:pic>
        <p:nvPicPr>
          <p:cNvPr id="5" name="Picture 4" descr="Josh NYC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17806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Todd Lodwick</a:t>
            </a:r>
            <a:br>
              <a:rPr lang="en-US" dirty="0" smtClean="0"/>
            </a:br>
            <a:r>
              <a:rPr lang="en-US" sz="3600" dirty="0" smtClean="0"/>
              <a:t>37 y/o, 6-time Nordic Combined Olympian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534400" cy="4724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January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2014 won National Championship, qualifying for 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Olympic Games.</a:t>
            </a:r>
          </a:p>
          <a:p>
            <a:r>
              <a:rPr lang="en-US" sz="2400" dirty="0" smtClean="0"/>
              <a:t>January 10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 2014 Fell ski jumping, multiple comminuted fracture of L </a:t>
            </a:r>
            <a:r>
              <a:rPr lang="en-US" sz="2400" dirty="0" err="1" smtClean="0"/>
              <a:t>humerus</a:t>
            </a:r>
            <a:r>
              <a:rPr lang="en-US" sz="2400" dirty="0" smtClean="0"/>
              <a:t>, </a:t>
            </a:r>
            <a:r>
              <a:rPr lang="en-US" sz="2400" dirty="0" err="1" smtClean="0"/>
              <a:t>labral</a:t>
            </a:r>
            <a:r>
              <a:rPr lang="en-US" sz="2400" dirty="0" smtClean="0"/>
              <a:t> tear, disrupted rotator cuff, broken rib.</a:t>
            </a:r>
          </a:p>
          <a:p>
            <a:r>
              <a:rPr lang="en-US" sz="2400" dirty="0" smtClean="0"/>
              <a:t>Challenge:  maintain fitness and heal L shoulder sufficiently to meaningfully compete in 2014 Sochi Olympic Games (Opening Ceremonies February 7</a:t>
            </a:r>
            <a:r>
              <a:rPr lang="en-US" sz="2400" baseline="30000" dirty="0" smtClean="0"/>
              <a:t>th </a:t>
            </a:r>
            <a:r>
              <a:rPr lang="en-US" sz="2400" dirty="0" smtClean="0"/>
              <a:t>).</a:t>
            </a:r>
          </a:p>
          <a:p>
            <a:r>
              <a:rPr lang="en-US" sz="2400" dirty="0" smtClean="0"/>
              <a:t>On January 13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, initiated normal KAATSU Training on 3 uninjured extremities and modified KAATSU Cycle and Training on L arm, 2X/day.</a:t>
            </a:r>
          </a:p>
          <a:p>
            <a:r>
              <a:rPr lang="en-US" sz="2400" dirty="0" smtClean="0"/>
              <a:t>In addition to KAATSU, uphill treadmill walking, </a:t>
            </a:r>
            <a:r>
              <a:rPr lang="en-US" sz="2400" dirty="0" err="1" smtClean="0"/>
              <a:t>rollerskiing</a:t>
            </a:r>
            <a:r>
              <a:rPr lang="en-US" sz="2400" dirty="0" smtClean="0"/>
              <a:t> with one pole, stationary cycling.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5562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 of Case 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 all 3 cases, KAATSU Cycle and Training were the primary and critical rehabilitation tool in returning these elite athletes to their sport.</a:t>
            </a:r>
          </a:p>
          <a:p>
            <a:r>
              <a:rPr lang="en-US" dirty="0" smtClean="0"/>
              <a:t>In all 3 cases, the athletes were competing much earlier than expected.</a:t>
            </a:r>
          </a:p>
          <a:p>
            <a:r>
              <a:rPr lang="en-US" dirty="0" smtClean="0"/>
              <a:t>In all 3 cases, the whole athlete was re-conditioned for the demands of their sport, with minimal loss of fitness. </a:t>
            </a:r>
            <a:endParaRPr lang="en-US" dirty="0"/>
          </a:p>
        </p:txBody>
      </p:sp>
      <p:pic>
        <p:nvPicPr>
          <p:cNvPr id="4" name="Picture 2" descr="KAATSU-Glob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381000"/>
            <a:ext cx="1905000" cy="132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46482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KAATSU is safe, when proper equipment is used and Dr. Sato’s protocols are properly applied.</a:t>
            </a:r>
          </a:p>
          <a:p>
            <a:r>
              <a:rPr lang="en-US" dirty="0" smtClean="0"/>
              <a:t>KAATSU is efficacious at:</a:t>
            </a:r>
          </a:p>
          <a:p>
            <a:pPr lvl="1"/>
            <a:r>
              <a:rPr lang="en-US" dirty="0" smtClean="0"/>
              <a:t>Building strength with short workouts (30 minutes) and in as few as 10 sessions.</a:t>
            </a:r>
          </a:p>
          <a:p>
            <a:pPr lvl="1"/>
            <a:r>
              <a:rPr lang="en-US" dirty="0" smtClean="0"/>
              <a:t>Improving performance where specific strength is a critical parameter</a:t>
            </a:r>
          </a:p>
          <a:p>
            <a:r>
              <a:rPr lang="en-US" dirty="0" smtClean="0"/>
              <a:t>KAATSU accelerates return to sport. </a:t>
            </a:r>
            <a:endParaRPr lang="en-US" dirty="0"/>
          </a:p>
        </p:txBody>
      </p:sp>
      <p:pic>
        <p:nvPicPr>
          <p:cNvPr id="4" name="Picture 2" descr="KAATSU-Glob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04800"/>
            <a:ext cx="1905000" cy="132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57912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r>
              <a:rPr lang="en-US" dirty="0" smtClean="0"/>
              <a:t>KAATSU simply tricks the brain into thinking a huge, horrendous workout has occurred and it must repair the damage, where in reality, little damage has been done and rebuilding just makes structure and function better rapidly.</a:t>
            </a:r>
          </a:p>
          <a:p>
            <a:r>
              <a:rPr lang="en-US" dirty="0" smtClean="0"/>
              <a:t>KAATSU allows significant maximal intensity training while injured joints, bones, and muscles heal </a:t>
            </a:r>
            <a:r>
              <a:rPr lang="en-US" dirty="0" err="1" smtClean="0"/>
              <a:t>expediously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4" name="Picture 2" descr="KAATSU-Glob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304800"/>
            <a:ext cx="1905000" cy="132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5410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When KAATSU is used with Dr. Sato’s equipment and protocols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A safe, effective, efficient method for improving specific strength in sport, leading to improved performance on the pitch.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 safe, effective, efficient method to return an injured player back to the pitch quickly.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 safe, effective, efficient method for stimulating recovery.  </a:t>
            </a:r>
            <a:endParaRPr lang="en-US" dirty="0"/>
          </a:p>
        </p:txBody>
      </p:sp>
      <p:pic>
        <p:nvPicPr>
          <p:cNvPr id="4" name="Picture 2" descr="KAATSU-Glob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381000"/>
            <a:ext cx="1905000" cy="132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Todd’s Injury 1/10/14</a:t>
            </a:r>
            <a:endParaRPr lang="en-US" dirty="0"/>
          </a:p>
        </p:txBody>
      </p:sp>
      <p:pic>
        <p:nvPicPr>
          <p:cNvPr id="5" name="IMG_479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600200"/>
            <a:ext cx="8660924" cy="4879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dd day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8616" y="858616"/>
            <a:ext cx="6868930" cy="5151698"/>
          </a:xfrm>
          <a:prstGeom prst="rect">
            <a:avLst/>
          </a:prstGeom>
        </p:spPr>
      </p:pic>
      <p:pic>
        <p:nvPicPr>
          <p:cNvPr id="4" name="Picture 3" descr="Todd Lodwi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6676" y="851941"/>
            <a:ext cx="6884027" cy="516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74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1458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06" y="685800"/>
            <a:ext cx="3098994" cy="5500269"/>
          </a:xfrm>
          <a:prstGeom prst="rect">
            <a:avLst/>
          </a:prstGeom>
        </p:spPr>
      </p:pic>
      <p:pic>
        <p:nvPicPr>
          <p:cNvPr id="5" name="IMG_1495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24200" y="685800"/>
            <a:ext cx="3148348" cy="5587865"/>
          </a:xfrm>
          <a:prstGeom prst="rect">
            <a:avLst/>
          </a:prstGeom>
        </p:spPr>
      </p:pic>
      <p:pic>
        <p:nvPicPr>
          <p:cNvPr id="6" name="Todd Lodwick Doing One-Legged KAATSU Exercises.mp4">
            <a:hlinkClick r:id="" action="ppaction://media"/>
          </p:cNvPr>
          <p:cNvPicPr>
            <a:picLocks noGrp="1" noChangeAspect="1"/>
          </p:cNvPicPr>
          <p:nvPr>
            <p:ph idx="1"/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22233" y="685800"/>
            <a:ext cx="3121767" cy="55626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odd Lodwick Doing Rehabilitation with KAATSU-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457200"/>
            <a:ext cx="3505200" cy="6245829"/>
          </a:xfrm>
        </p:spPr>
      </p:pic>
      <p:pic>
        <p:nvPicPr>
          <p:cNvPr id="7" name="Todd Lodwick Doing Rollerskiing During Pre-Olympics Rehabilitatio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29200" y="457200"/>
            <a:ext cx="3505200" cy="624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0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dd Lodwick Doing KAATSU In Olympic Villag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25" y="1600200"/>
            <a:ext cx="8034338" cy="4525963"/>
          </a:xfrm>
        </p:spPr>
      </p:pic>
    </p:spTree>
    <p:extLst>
      <p:ext uri="{BB962C8B-B14F-4D97-AF65-F5344CB8AC3E}">
        <p14:creationId xmlns:p14="http://schemas.microsoft.com/office/powerpoint/2010/main" val="713102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USA Flag bearer </a:t>
            </a:r>
            <a:br>
              <a:rPr lang="en-US" dirty="0" smtClean="0"/>
            </a:br>
            <a:r>
              <a:rPr lang="en-US" sz="3100" dirty="0" smtClean="0"/>
              <a:t>Note: carrying flag in Left hand 4 weeks post injury</a:t>
            </a:r>
            <a:endParaRPr lang="en-US" dirty="0"/>
          </a:p>
        </p:txBody>
      </p:sp>
      <p:pic>
        <p:nvPicPr>
          <p:cNvPr id="1026" name="Picture 2" descr="C:\Users\jstraygundersen\Documents\Kaatsu\KAATSU photos\todd flag bear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547372" cy="5031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Olympic Team Event 40 days post injury</a:t>
            </a:r>
            <a:endParaRPr lang="en-US" dirty="0"/>
          </a:p>
        </p:txBody>
      </p:sp>
      <p:pic>
        <p:nvPicPr>
          <p:cNvPr id="3074" name="Picture 2" descr="http://i.dailymail.co.uk/i/pix/2014/02/14/article-2559155-1B6AC85200000578-621_306x4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43001"/>
            <a:ext cx="4038600" cy="5715000"/>
          </a:xfrm>
          <a:prstGeom prst="rect">
            <a:avLst/>
          </a:prstGeom>
          <a:noFill/>
        </p:spPr>
      </p:pic>
      <p:pic>
        <p:nvPicPr>
          <p:cNvPr id="5" name="Content Placeholder 8" descr="20140212_150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0500" y="2095500"/>
            <a:ext cx="5714999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7056</TotalTime>
  <Words>824</Words>
  <Application>Microsoft Macintosh PowerPoint</Application>
  <PresentationFormat>On-screen Show (4:3)</PresentationFormat>
  <Paragraphs>71</Paragraphs>
  <Slides>23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3 Case Studies with KAATSU?</vt:lpstr>
      <vt:lpstr>Todd Lodwick 37 y/o, 6-time Nordic Combined Olympian</vt:lpstr>
      <vt:lpstr>Todd’s Injury 1/10/14</vt:lpstr>
      <vt:lpstr>PowerPoint Presentation</vt:lpstr>
      <vt:lpstr>PowerPoint Presentation</vt:lpstr>
      <vt:lpstr>PowerPoint Presentation</vt:lpstr>
      <vt:lpstr>PowerPoint Presentation</vt:lpstr>
      <vt:lpstr>USA Flag bearer  Note: carrying flag in Left hand 4 weeks post injury</vt:lpstr>
      <vt:lpstr>Olympic Team Event 40 days post injury</vt:lpstr>
      <vt:lpstr>Todd Lodwick 37 y/o, 6 time Nordic Combined Olympian</vt:lpstr>
      <vt:lpstr>Bode Miller 36 y/o Olympic and World Champion Alpine Racer</vt:lpstr>
      <vt:lpstr>Bode Miller Olympic and World Champion Alpine Racer</vt:lpstr>
      <vt:lpstr>Bode, Super G, Vail 2015 2 months post op microdisectomy</vt:lpstr>
      <vt:lpstr>Bode, Super G, Vail 2015 lacerated semi-tendinosis</vt:lpstr>
      <vt:lpstr>Josh Saunders 32 y/o Keeper for  LA Galaxy, Real Salt Lake and NYCFC</vt:lpstr>
      <vt:lpstr>Josh Saunders  Keeper for LA Galaxy, Real Salt Lake and NYCFC</vt:lpstr>
      <vt:lpstr>Josh 8 weeks post L ACL repair Equal quad girths</vt:lpstr>
      <vt:lpstr>Josh Saunders keeping goal</vt:lpstr>
      <vt:lpstr>Josh Saunders, 100% rehabilitated 1 year post  L ACL repair</vt:lpstr>
      <vt:lpstr>Conclusion of Case Reports</vt:lpstr>
      <vt:lpstr>Conclusions</vt:lpstr>
      <vt:lpstr>Conclusions</vt:lpstr>
      <vt:lpstr>When KAATSU is used with Dr. Sato’s equipment and protocols</vt:lpstr>
    </vt:vector>
  </TitlesOfParts>
  <Company>USSA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Safety Considerations</dc:title>
  <dc:creator>Windows User</dc:creator>
  <cp:lastModifiedBy>Steven Munatones</cp:lastModifiedBy>
  <cp:revision>60</cp:revision>
  <cp:lastPrinted>2015-06-13T15:11:03Z</cp:lastPrinted>
  <dcterms:created xsi:type="dcterms:W3CDTF">2015-06-03T01:49:19Z</dcterms:created>
  <dcterms:modified xsi:type="dcterms:W3CDTF">2015-08-15T06:44:30Z</dcterms:modified>
</cp:coreProperties>
</file>